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Poppins Light"/>
      <p:regular r:id="rId13"/>
      <p:bold r:id="rId14"/>
      <p:italic r:id="rId15"/>
      <p:boldItalic r:id="rId16"/>
    </p:embeddedFont>
    <p:embeddedFont>
      <p:font typeface="Roboto Ligh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Z+fvUURY5sy3YO/ZJTkAJSWOH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PoppinsLight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oppinsLight-italic.fntdata"/><Relationship Id="rId14" Type="http://schemas.openxmlformats.org/officeDocument/2006/relationships/font" Target="fonts/PoppinsLight-bold.fntdata"/><Relationship Id="rId17" Type="http://schemas.openxmlformats.org/officeDocument/2006/relationships/font" Target="fonts/RobotoLight-regular.fntdata"/><Relationship Id="rId16" Type="http://schemas.openxmlformats.org/officeDocument/2006/relationships/font" Target="fonts/PoppinsLight-boldItalic.fntdata"/><Relationship Id="rId5" Type="http://schemas.openxmlformats.org/officeDocument/2006/relationships/slide" Target="slides/slide1.xml"/><Relationship Id="rId19" Type="http://schemas.openxmlformats.org/officeDocument/2006/relationships/font" Target="fonts/RobotoLight-italic.fntdata"/><Relationship Id="rId6" Type="http://schemas.openxmlformats.org/officeDocument/2006/relationships/slide" Target="slides/slide2.xml"/><Relationship Id="rId18" Type="http://schemas.openxmlformats.org/officeDocument/2006/relationships/font" Target="fonts/Roboto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6150"/>
              <a:buFont typeface="Poppins Light"/>
              <a:buNone/>
            </a:pPr>
            <a:r>
              <a:rPr b="0" i="0" lang="en-US" sz="61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Comparación del PIB entre países</a:t>
            </a:r>
            <a:endParaRPr b="0" i="0" sz="61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Exploraremos las diferencias y tendencias en el Producto Interno Bruto (PIB) de diversos países, brindando una perspectiva global de su desempeño económico.</a:t>
            </a:r>
            <a:endParaRPr b="0" i="0" sz="175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12803200" y="7699125"/>
            <a:ext cx="1827300" cy="5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/>
          <p:nvPr/>
        </p:nvSpPr>
        <p:spPr>
          <a:xfrm>
            <a:off x="793790" y="128397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Definición del PIB</a:t>
            </a:r>
            <a:endParaRPr b="0" i="0" sz="445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793790" y="258806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999173" y="2673072"/>
            <a:ext cx="9941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b="0" i="0" sz="265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1530906" y="2588062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Valor Económico Total</a:t>
            </a:r>
            <a:endParaRPr b="0" i="0" sz="220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1530906" y="3432810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El PIB mide el valor total de todos los bienes y servicios producidos en un país durante un período determinado.</a:t>
            </a:r>
            <a:endParaRPr b="0" i="0" sz="175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4685467" y="258806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4843224" y="2673072"/>
            <a:ext cx="19466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="0" i="0" sz="26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5422583" y="2588062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Indicador de Riqueza</a:t>
            </a:r>
            <a:endParaRPr b="0" i="0" sz="220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5422583" y="3432810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El PIB es un indicador clave de la riqueza y el desarrollo económico de una nación.</a:t>
            </a:r>
            <a:endParaRPr b="0" i="0" sz="175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949404" y="5814298"/>
            <a:ext cx="19907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 b="0" i="0" sz="26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1530906" y="5729288"/>
            <a:ext cx="337613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Crecimiento Económico</a:t>
            </a:r>
            <a:endParaRPr b="0" i="0" sz="22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1530906" y="6219706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El crecimiento del PIB a lo largo del tiempo refleja la expansión de la actividad económica de un país.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793790" y="2539960"/>
            <a:ext cx="845820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Factores que influyen en el PIB</a:t>
            </a:r>
            <a:endParaRPr b="0" i="0" sz="445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Recursos Naturales</a:t>
            </a:r>
            <a:endParaRPr b="0" i="0" sz="220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disponibilidad de recursos naturales como petróleo, minerales y tierras fértiles influye en la producción y el PIB.</a:t>
            </a:r>
            <a:endParaRPr b="0" i="0" sz="175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Fuerza Laboral</a:t>
            </a:r>
            <a:endParaRPr b="0" i="0" sz="220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El tamaño, la calificación y la productividad de la población económicamente activa afectan el PIB.</a:t>
            </a:r>
            <a:endParaRPr b="0" i="0" sz="175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9872067" y="3815715"/>
            <a:ext cx="343614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Tecnología e Innovación</a:t>
            </a:r>
            <a:endParaRPr b="0" i="0" sz="22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Los avances tecnológicos y la capacidad de innovación impulsan la eficiencia y la creación de valor.</a:t>
            </a:r>
            <a:endParaRPr b="0" i="0" sz="17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12803200" y="7699125"/>
            <a:ext cx="1827300" cy="5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6224587" y="758309"/>
            <a:ext cx="7667625" cy="131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150"/>
              <a:buFont typeface="Poppins Light"/>
              <a:buNone/>
            </a:pPr>
            <a:r>
              <a:rPr b="0" i="0" lang="en-US" sz="41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Comparación del PIB entre Estados Unidos y China</a:t>
            </a:r>
            <a:endParaRPr b="0" i="0" sz="4150" u="none" cap="none" strike="noStrike"/>
          </a:p>
        </p:txBody>
      </p:sp>
      <p:sp>
        <p:nvSpPr>
          <p:cNvPr id="91" name="Google Shape;91;p4"/>
          <p:cNvSpPr/>
          <p:nvPr/>
        </p:nvSpPr>
        <p:spPr>
          <a:xfrm>
            <a:off x="6529507" y="2392918"/>
            <a:ext cx="22860" cy="5078373"/>
          </a:xfrm>
          <a:prstGeom prst="roundRect">
            <a:avLst>
              <a:gd fmla="val 387511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6755309" y="2855833"/>
            <a:ext cx="738188" cy="22860"/>
          </a:xfrm>
          <a:prstGeom prst="roundRect">
            <a:avLst>
              <a:gd fmla="val 387511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6303705" y="2630091"/>
            <a:ext cx="474464" cy="474464"/>
          </a:xfrm>
          <a:prstGeom prst="roundRect">
            <a:avLst>
              <a:gd fmla="val 18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6494681" y="2709148"/>
            <a:ext cx="92392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50"/>
              <a:buFont typeface="Poppins Light"/>
              <a:buNone/>
            </a:pPr>
            <a:r>
              <a:rPr b="0" i="0" lang="en-US" sz="24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b="0" i="0" sz="245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7700963" y="2603778"/>
            <a:ext cx="2636401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Poppins Light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Estados Unidos</a:t>
            </a:r>
            <a:endParaRPr b="0" i="0" sz="205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7700963" y="3059668"/>
            <a:ext cx="6191250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Líder económico mundial con un PIB de $22.5 billones, impulsado por una gran economía de servicios y manufactura.</a:t>
            </a:r>
            <a:endParaRPr b="0" i="0" sz="165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6755309" y="4618911"/>
            <a:ext cx="738188" cy="22860"/>
          </a:xfrm>
          <a:prstGeom prst="roundRect">
            <a:avLst>
              <a:gd fmla="val 387511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6303705" y="4393168"/>
            <a:ext cx="474464" cy="474464"/>
          </a:xfrm>
          <a:prstGeom prst="roundRect">
            <a:avLst>
              <a:gd fmla="val 18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6450390" y="4472226"/>
            <a:ext cx="180975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50"/>
              <a:buFont typeface="Poppins Light"/>
              <a:buNone/>
            </a:pPr>
            <a:r>
              <a:rPr b="0" i="0" lang="en-US" sz="24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="0" i="0" sz="245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7700963" y="4366855"/>
            <a:ext cx="2636401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Poppins Light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China</a:t>
            </a:r>
            <a:endParaRPr b="0" i="0" sz="20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7700963" y="4822746"/>
            <a:ext cx="6191250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Segunda economía más grande con un PIB de $14.7 billones, aprovechando su vasta población y rápida industrialización.</a:t>
            </a:r>
            <a:endParaRPr b="0" i="0" sz="165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6755309" y="6381988"/>
            <a:ext cx="738188" cy="22860"/>
          </a:xfrm>
          <a:prstGeom prst="roundRect">
            <a:avLst>
              <a:gd fmla="val 387511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6303705" y="6156246"/>
            <a:ext cx="474464" cy="474464"/>
          </a:xfrm>
          <a:prstGeom prst="roundRect">
            <a:avLst>
              <a:gd fmla="val 18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6448365" y="6235303"/>
            <a:ext cx="185023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50"/>
              <a:buFont typeface="Poppins Light"/>
              <a:buNone/>
            </a:pPr>
            <a:r>
              <a:rPr b="0" i="0" lang="en-US" sz="24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 b="0" i="0" sz="245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7700963" y="6129933"/>
            <a:ext cx="2636401" cy="32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Poppins Light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Tendencia Reciente</a:t>
            </a:r>
            <a:endParaRPr b="0" i="0" sz="205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7700963" y="6585823"/>
            <a:ext cx="6191250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China ha experimentado un crecimiento más rápido, acercándose al PIB de Estados Unidos en los últimos años.</a:t>
            </a:r>
            <a:endParaRPr b="0" i="0" sz="165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12803200" y="7699125"/>
            <a:ext cx="1827300" cy="5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Comparación del PIB entre Alemania y Francia</a:t>
            </a:r>
            <a:endParaRPr b="0" i="0" sz="445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Alemania</a:t>
            </a:r>
            <a:endParaRPr b="0" i="0" sz="220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mayor economía de Europa con un PIB de $4.0 billones, impulsada por su próspera industria manufacturera y exportaciones.</a:t>
            </a:r>
            <a:endParaRPr b="0" i="0" sz="175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Francia</a:t>
            </a:r>
            <a:endParaRPr b="0" i="0" sz="220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segunda mayor economía europea con un PIB de $2.9 billones, con un fuerte sector de servicios y turismo.</a:t>
            </a:r>
            <a:endParaRPr b="0" i="0" sz="17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Diferencias Clave</a:t>
            </a:r>
            <a:endParaRPr b="0" i="0" sz="220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Alemania se enfoca más en la producción industrial, mientras que Francia tiene una economía más diversificada.</a:t>
            </a:r>
            <a:endParaRPr b="0" i="0" sz="17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12803200" y="7699125"/>
            <a:ext cx="1827300" cy="5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744855" y="754618"/>
            <a:ext cx="7654290" cy="1330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150"/>
              <a:buFont typeface="Poppins Light"/>
              <a:buNone/>
            </a:pPr>
            <a:r>
              <a:rPr b="0" i="0" lang="en-US" sz="41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Comparación del PIB entre Brasil y México</a:t>
            </a:r>
            <a:endParaRPr b="0" i="0" sz="4150" u="none" cap="none" strike="noStrike"/>
          </a:p>
        </p:txBody>
      </p:sp>
      <p:sp>
        <p:nvSpPr>
          <p:cNvPr id="128" name="Google Shape;128;p6"/>
          <p:cNvSpPr/>
          <p:nvPr/>
        </p:nvSpPr>
        <p:spPr>
          <a:xfrm>
            <a:off x="744855" y="2403991"/>
            <a:ext cx="3720822" cy="2262902"/>
          </a:xfrm>
          <a:prstGeom prst="roundRect">
            <a:avLst>
              <a:gd fmla="val 3950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965240" y="2624376"/>
            <a:ext cx="2660333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Poppins Light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Brasil</a:t>
            </a:r>
            <a:endParaRPr b="0" i="0" sz="2050" u="none" cap="none" strike="noStrike"/>
          </a:p>
        </p:txBody>
      </p:sp>
      <p:sp>
        <p:nvSpPr>
          <p:cNvPr id="130" name="Google Shape;130;p6"/>
          <p:cNvSpPr/>
          <p:nvPr/>
        </p:nvSpPr>
        <p:spPr>
          <a:xfrm>
            <a:off x="965240" y="3084433"/>
            <a:ext cx="3280053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mayor economía de América Latina con un PIB de $1.8 billones, impulsada por la agricultura, la minería y los servicios.</a:t>
            </a:r>
            <a:endParaRPr b="0" i="0" sz="1650" u="none" cap="none" strike="noStrike"/>
          </a:p>
        </p:txBody>
      </p:sp>
      <p:sp>
        <p:nvSpPr>
          <p:cNvPr id="131" name="Google Shape;131;p6"/>
          <p:cNvSpPr/>
          <p:nvPr/>
        </p:nvSpPr>
        <p:spPr>
          <a:xfrm>
            <a:off x="4678442" y="2403991"/>
            <a:ext cx="3720822" cy="2262902"/>
          </a:xfrm>
          <a:prstGeom prst="roundRect">
            <a:avLst>
              <a:gd fmla="val 3950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4898827" y="2624376"/>
            <a:ext cx="2660333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Poppins Light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México</a:t>
            </a:r>
            <a:endParaRPr b="0" i="0" sz="205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4898827" y="3084433"/>
            <a:ext cx="3280053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segunda mayor economía de la región con un PIB de $1.2 billones, con fortalezas en la manufactura y el comercio.</a:t>
            </a:r>
            <a:endParaRPr b="0" i="0" sz="1650" u="none" cap="none" strike="noStrike"/>
          </a:p>
        </p:txBody>
      </p:sp>
      <p:sp>
        <p:nvSpPr>
          <p:cNvPr id="134" name="Google Shape;134;p6"/>
          <p:cNvSpPr/>
          <p:nvPr/>
        </p:nvSpPr>
        <p:spPr>
          <a:xfrm>
            <a:off x="744855" y="4879658"/>
            <a:ext cx="3720822" cy="2595324"/>
          </a:xfrm>
          <a:prstGeom prst="roundRect">
            <a:avLst>
              <a:gd fmla="val 344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965240" y="5100042"/>
            <a:ext cx="2660333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Poppins Light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Diferencias Clave</a:t>
            </a:r>
            <a:endParaRPr b="0" i="0" sz="20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965240" y="5560100"/>
            <a:ext cx="3280053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Brasil tiene una economía más diversificada, mientras que México se centra más en la industria y las exportaciones.</a:t>
            </a:r>
            <a:endParaRPr b="0" i="0" sz="165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4678442" y="4879658"/>
            <a:ext cx="3720822" cy="2595324"/>
          </a:xfrm>
          <a:prstGeom prst="roundRect">
            <a:avLst>
              <a:gd fmla="val 344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4898827" y="5100042"/>
            <a:ext cx="3280053" cy="66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Poppins Light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Potencial de Crecimiento</a:t>
            </a:r>
            <a:endParaRPr b="0" i="0" sz="205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4898827" y="5892522"/>
            <a:ext cx="3280053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Ambos países tienen un enorme potencial para seguir creciendo y expandiendo sus economías en las próximas décadas.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764143" y="3330297"/>
            <a:ext cx="11903631" cy="682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250"/>
              <a:buFont typeface="Poppins Light"/>
              <a:buNone/>
            </a:pPr>
            <a:r>
              <a:rPr b="0" i="0" lang="en-US" sz="42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Tendencias recientes en la evolución del PIB</a:t>
            </a:r>
            <a:endParaRPr b="0" i="0" sz="4250" u="none" cap="none" strike="noStrike"/>
          </a:p>
        </p:txBody>
      </p:sp>
      <p:pic>
        <p:nvPicPr>
          <p:cNvPr descr="preencoded.png" id="147" name="Google Shape;1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143" y="4340066"/>
            <a:ext cx="4367332" cy="87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/>
          <p:nvPr/>
        </p:nvSpPr>
        <p:spPr>
          <a:xfrm>
            <a:off x="982385" y="5540812"/>
            <a:ext cx="3478411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Poppins Light"/>
              <a:buNone/>
            </a:pPr>
            <a:r>
              <a:rPr b="0" i="0" lang="en-US" sz="21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Recuperación Económica</a:t>
            </a:r>
            <a:endParaRPr b="0" i="0" sz="210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Tras la pandemia, muchas economías han experimentado una sólida recuperación y un aumento en el PIB.</a:t>
            </a:r>
            <a:endParaRPr b="0" i="0" sz="1700" u="none" cap="none" strike="noStrike"/>
          </a:p>
        </p:txBody>
      </p:sp>
      <p:pic>
        <p:nvPicPr>
          <p:cNvPr descr="preencoded.png" id="150" name="Google Shape;15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1475" y="4340066"/>
            <a:ext cx="4367332" cy="87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>
            <a:off x="5349716" y="5540812"/>
            <a:ext cx="2908935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Poppins Light"/>
              <a:buNone/>
            </a:pPr>
            <a:r>
              <a:rPr b="0" i="0" lang="en-US" sz="21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Desafíos Geopolíticos</a:t>
            </a:r>
            <a:endParaRPr b="0" i="0" sz="210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Conflictos, tensiones comerciales y disrupciones de la cadena de suministro han afectado el crecimiento económico en algunos países.</a:t>
            </a:r>
            <a:endParaRPr b="0" i="0" sz="1700" u="none" cap="none" strike="noStrike"/>
          </a:p>
        </p:txBody>
      </p:sp>
      <p:pic>
        <p:nvPicPr>
          <p:cNvPr descr="preencoded.png" id="153" name="Google Shape;15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98806" y="4340066"/>
            <a:ext cx="4367332" cy="87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/>
          <p:nvPr/>
        </p:nvSpPr>
        <p:spPr>
          <a:xfrm>
            <a:off x="9717048" y="5540812"/>
            <a:ext cx="3424714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Poppins Light"/>
              <a:buNone/>
            </a:pPr>
            <a:r>
              <a:rPr b="0" i="0" lang="en-US" sz="21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Tendencias a Largo Plazo</a:t>
            </a:r>
            <a:endParaRPr b="0" i="0" sz="210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El crecimiento económico a largo plazo depende de factores como la innovación, la productividad y las reformas estructurales.</a:t>
            </a:r>
            <a:endParaRPr b="0" i="0" sz="170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12803200" y="7699125"/>
            <a:ext cx="1827300" cy="5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6114812" y="774621"/>
            <a:ext cx="7572613" cy="561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3500"/>
              <a:buFont typeface="Poppins Light"/>
              <a:buNone/>
            </a:pPr>
            <a:r>
              <a:rPr b="0" i="0" lang="en-US" sz="35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Conclusiones y recomendaciones</a:t>
            </a:r>
            <a:endParaRPr b="0" i="0" sz="3500" u="none" cap="none" strike="noStrike"/>
          </a:p>
        </p:txBody>
      </p:sp>
      <p:pic>
        <p:nvPicPr>
          <p:cNvPr descr="preencoded.png" id="164" name="Google Shape;1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4812" y="1604963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6114812" y="2233374"/>
            <a:ext cx="224432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Poppins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Analizar Tendencias</a:t>
            </a:r>
            <a:endParaRPr b="0" i="0" sz="1750" u="none" cap="none" strike="noStrike"/>
          </a:p>
        </p:txBody>
      </p:sp>
      <p:sp>
        <p:nvSpPr>
          <p:cNvPr id="166" name="Google Shape;166;p8"/>
          <p:cNvSpPr/>
          <p:nvPr/>
        </p:nvSpPr>
        <p:spPr>
          <a:xfrm>
            <a:off x="6114812" y="2621518"/>
            <a:ext cx="7887176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Roboto Light"/>
              <a:buNone/>
            </a:pPr>
            <a:r>
              <a:rPr b="0" i="0" lang="en-US" sz="14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Monitorear de cerca la evolución del PIB de diferentes países y regiones para identificar oportunidades y riesgos.</a:t>
            </a:r>
            <a:endParaRPr b="0" i="0" sz="1400" u="none" cap="none" strike="noStrike"/>
          </a:p>
        </p:txBody>
      </p:sp>
      <p:pic>
        <p:nvPicPr>
          <p:cNvPr descr="preencoded.png" id="167" name="Google Shape;16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4812" y="3734514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6114812" y="4362926"/>
            <a:ext cx="2582347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Poppins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Comparar Desempeño</a:t>
            </a:r>
            <a:endParaRPr b="0" i="0" sz="1750" u="none" cap="none" strike="noStrike"/>
          </a:p>
        </p:txBody>
      </p:sp>
      <p:sp>
        <p:nvSpPr>
          <p:cNvPr id="169" name="Google Shape;169;p8"/>
          <p:cNvSpPr/>
          <p:nvPr/>
        </p:nvSpPr>
        <p:spPr>
          <a:xfrm>
            <a:off x="6114812" y="4751070"/>
            <a:ext cx="7887176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Roboto Light"/>
              <a:buNone/>
            </a:pPr>
            <a:r>
              <a:rPr b="0" i="0" lang="en-US" sz="14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Comparar el desempeño económico de países similares para entender sus fortalezas y debilidades relativas.</a:t>
            </a:r>
            <a:endParaRPr b="0" i="0" sz="1400" u="none" cap="none" strike="noStrike"/>
          </a:p>
        </p:txBody>
      </p:sp>
      <p:pic>
        <p:nvPicPr>
          <p:cNvPr descr="preencoded.png" id="170" name="Google Shape;17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4812" y="5864066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>
            <a:off x="6114812" y="6492478"/>
            <a:ext cx="2367677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Poppins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Fomentar Innovación</a:t>
            </a:r>
            <a:endParaRPr b="0" i="0" sz="1750" u="none" cap="none" strike="noStrike"/>
          </a:p>
        </p:txBody>
      </p:sp>
      <p:sp>
        <p:nvSpPr>
          <p:cNvPr id="172" name="Google Shape;172;p8"/>
          <p:cNvSpPr/>
          <p:nvPr/>
        </p:nvSpPr>
        <p:spPr>
          <a:xfrm>
            <a:off x="6114812" y="6880622"/>
            <a:ext cx="7887176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Roboto Light"/>
              <a:buNone/>
            </a:pPr>
            <a:r>
              <a:rPr b="0" i="0" lang="en-US" sz="14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Impulsar la innovación y la tecnología para mejorar la productividad y el crecimiento económico a largo plazo.</a:t>
            </a:r>
            <a:endParaRPr b="0" i="0" sz="140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12803200" y="7699125"/>
            <a:ext cx="1827300" cy="5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2024-11-04T13:14:46Z</dcterms:created>
  <dc:creator>PptxGenJS</dc:creator>
</cp:coreProperties>
</file>